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handoutMasterIdLst>
    <p:handoutMasterId r:id="rId7"/>
  </p:handoutMasterIdLst>
  <p:sldIdLst>
    <p:sldId id="372" r:id="rId2"/>
    <p:sldId id="301" r:id="rId3"/>
    <p:sldId id="370" r:id="rId4"/>
    <p:sldId id="381" r:id="rId5"/>
  </p:sldIdLst>
  <p:sldSz cx="9144000" cy="5143500" type="screen16x9"/>
  <p:notesSz cx="9856788" cy="67976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1620">
          <p15:clr>
            <a:srgbClr val="A4A3A4"/>
          </p15:clr>
        </p15:guide>
        <p15:guide id="4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4B4B"/>
    <a:srgbClr val="568424"/>
    <a:srgbClr val="FF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38" autoAdjust="0"/>
    <p:restoredTop sz="90664" autoAdjust="0"/>
  </p:normalViewPr>
  <p:slideViewPr>
    <p:cSldViewPr snapToGrid="0">
      <p:cViewPr>
        <p:scale>
          <a:sx n="109" d="100"/>
          <a:sy n="109" d="100"/>
        </p:scale>
        <p:origin x="-192" y="30"/>
      </p:cViewPr>
      <p:guideLst>
        <p:guide orient="horz" pos="2160"/>
        <p:guide orient="horz" pos="1620"/>
        <p:guide pos="384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322373-E206-42A0-9C75-8454C6F6EC73}" type="doc">
      <dgm:prSet loTypeId="urn:microsoft.com/office/officeart/2005/8/layout/process4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GB"/>
        </a:p>
      </dgm:t>
    </dgm:pt>
    <dgm:pt modelId="{F6A0EBE5-82F3-471D-AB46-8FF17F7A1751}">
      <dgm:prSet phldrT="[Text]"/>
      <dgm:spPr/>
      <dgm:t>
        <a:bodyPr/>
        <a:lstStyle/>
        <a:p>
          <a:pPr rtl="0"/>
          <a:r>
            <a:rPr lang="en-GB" dirty="0" smtClean="0"/>
            <a:t>SHOULD: I can generate one case holder and screen-shot.</a:t>
          </a:r>
          <a:endParaRPr lang="en-GB" dirty="0"/>
        </a:p>
      </dgm:t>
    </dgm:pt>
    <dgm:pt modelId="{BF89C017-B39B-44F5-B6BE-1FA3A26C3EBD}" type="parTrans" cxnId="{B9E054DE-CD79-400B-8101-DF24C1E3FA7F}">
      <dgm:prSet/>
      <dgm:spPr/>
      <dgm:t>
        <a:bodyPr/>
        <a:lstStyle/>
        <a:p>
          <a:endParaRPr lang="en-GB"/>
        </a:p>
      </dgm:t>
    </dgm:pt>
    <dgm:pt modelId="{F35AC09F-D1A1-400F-9AF6-2EE69A500116}" type="sibTrans" cxnId="{B9E054DE-CD79-400B-8101-DF24C1E3FA7F}">
      <dgm:prSet/>
      <dgm:spPr/>
      <dgm:t>
        <a:bodyPr/>
        <a:lstStyle/>
        <a:p>
          <a:endParaRPr lang="en-GB"/>
        </a:p>
      </dgm:t>
    </dgm:pt>
    <dgm:pt modelId="{671594B5-5532-45D4-9FE1-11E74B2DEDA1}">
      <dgm:prSet phldrT="[Text]"/>
      <dgm:spPr/>
      <dgm:t>
        <a:bodyPr/>
        <a:lstStyle/>
        <a:p>
          <a:pPr rtl="0"/>
          <a:r>
            <a:rPr lang="en-GB" dirty="0" smtClean="0"/>
            <a:t>COULD: I can generate sketches for a product holder and develop in CAD.</a:t>
          </a:r>
          <a:endParaRPr lang="en-GB" dirty="0"/>
        </a:p>
      </dgm:t>
    </dgm:pt>
    <dgm:pt modelId="{33C742EA-12AB-4414-83E4-6A56545E59EF}" type="parTrans" cxnId="{F2ABA787-8C68-495D-84CB-8610F39BE4C9}">
      <dgm:prSet/>
      <dgm:spPr/>
      <dgm:t>
        <a:bodyPr/>
        <a:lstStyle/>
        <a:p>
          <a:endParaRPr lang="en-US"/>
        </a:p>
      </dgm:t>
    </dgm:pt>
    <dgm:pt modelId="{2A5E5BF1-2787-482A-A4B7-5671FA50EED2}" type="sibTrans" cxnId="{F2ABA787-8C68-495D-84CB-8610F39BE4C9}">
      <dgm:prSet/>
      <dgm:spPr/>
      <dgm:t>
        <a:bodyPr/>
        <a:lstStyle/>
        <a:p>
          <a:endParaRPr lang="en-US"/>
        </a:p>
      </dgm:t>
    </dgm:pt>
    <dgm:pt modelId="{9B958815-CC68-43E0-A27E-89FCE835A0F2}">
      <dgm:prSet phldrT="[Text]"/>
      <dgm:spPr/>
      <dgm:t>
        <a:bodyPr/>
        <a:lstStyle/>
        <a:p>
          <a:pPr rtl="0"/>
          <a:r>
            <a:rPr lang="en-GB" dirty="0" smtClean="0"/>
            <a:t>SOME: I can produce a fully realised product holder that looks aesthetically pleasing and has appropriate functionally.</a:t>
          </a:r>
          <a:endParaRPr lang="en-GB" dirty="0"/>
        </a:p>
      </dgm:t>
    </dgm:pt>
    <dgm:pt modelId="{50583C88-CB6C-4A23-AE62-9B70A020CD97}" type="parTrans" cxnId="{B9BC7E12-BF2E-4CDE-A27F-D16A4FF251B0}">
      <dgm:prSet/>
      <dgm:spPr/>
      <dgm:t>
        <a:bodyPr/>
        <a:lstStyle/>
        <a:p>
          <a:endParaRPr lang="en-US"/>
        </a:p>
      </dgm:t>
    </dgm:pt>
    <dgm:pt modelId="{EEECF92F-21D0-48C8-9C8E-3784C3355C6A}" type="sibTrans" cxnId="{B9BC7E12-BF2E-4CDE-A27F-D16A4FF251B0}">
      <dgm:prSet/>
      <dgm:spPr/>
      <dgm:t>
        <a:bodyPr/>
        <a:lstStyle/>
        <a:p>
          <a:endParaRPr lang="en-US"/>
        </a:p>
      </dgm:t>
    </dgm:pt>
    <dgm:pt modelId="{F4D14383-78F6-4BF9-A79E-4C38B903E124}" type="pres">
      <dgm:prSet presAssocID="{23322373-E206-42A0-9C75-8454C6F6EC7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F8F3E0D5-D364-42E5-9BDE-F14AA8C6018D}" type="pres">
      <dgm:prSet presAssocID="{9B958815-CC68-43E0-A27E-89FCE835A0F2}" presName="boxAndChildren" presStyleCnt="0"/>
      <dgm:spPr/>
    </dgm:pt>
    <dgm:pt modelId="{B3185DF0-C4ED-4525-8B2D-8B820881E7FD}" type="pres">
      <dgm:prSet presAssocID="{9B958815-CC68-43E0-A27E-89FCE835A0F2}" presName="parentTextBox" presStyleLbl="node1" presStyleIdx="0" presStyleCnt="3"/>
      <dgm:spPr/>
      <dgm:t>
        <a:bodyPr/>
        <a:lstStyle/>
        <a:p>
          <a:endParaRPr lang="en-US"/>
        </a:p>
      </dgm:t>
    </dgm:pt>
    <dgm:pt modelId="{9D2D2A0D-0661-4F65-9ADB-734C01984C38}" type="pres">
      <dgm:prSet presAssocID="{2A5E5BF1-2787-482A-A4B7-5671FA50EED2}" presName="sp" presStyleCnt="0"/>
      <dgm:spPr/>
      <dgm:t>
        <a:bodyPr/>
        <a:lstStyle/>
        <a:p>
          <a:endParaRPr lang="en-US"/>
        </a:p>
      </dgm:t>
    </dgm:pt>
    <dgm:pt modelId="{6E50EE68-6473-405E-A44E-172F431DA878}" type="pres">
      <dgm:prSet presAssocID="{671594B5-5532-45D4-9FE1-11E74B2DEDA1}" presName="arrowAndChildren" presStyleCnt="0"/>
      <dgm:spPr/>
      <dgm:t>
        <a:bodyPr/>
        <a:lstStyle/>
        <a:p>
          <a:endParaRPr lang="en-US"/>
        </a:p>
      </dgm:t>
    </dgm:pt>
    <dgm:pt modelId="{D24AE253-BEAD-4267-ACA9-40C892FD1AE8}" type="pres">
      <dgm:prSet presAssocID="{671594B5-5532-45D4-9FE1-11E74B2DEDA1}" presName="parentTextArrow" presStyleLbl="node1" presStyleIdx="1" presStyleCnt="3"/>
      <dgm:spPr/>
      <dgm:t>
        <a:bodyPr/>
        <a:lstStyle/>
        <a:p>
          <a:endParaRPr lang="en-US"/>
        </a:p>
      </dgm:t>
    </dgm:pt>
    <dgm:pt modelId="{9F1FD43B-0690-4228-AE4C-2AE092E2F70D}" type="pres">
      <dgm:prSet presAssocID="{F35AC09F-D1A1-400F-9AF6-2EE69A500116}" presName="sp" presStyleCnt="0"/>
      <dgm:spPr/>
      <dgm:t>
        <a:bodyPr/>
        <a:lstStyle/>
        <a:p>
          <a:endParaRPr lang="en-US"/>
        </a:p>
      </dgm:t>
    </dgm:pt>
    <dgm:pt modelId="{F7847D0D-E328-484F-A3DD-02EEEE4BE0AA}" type="pres">
      <dgm:prSet presAssocID="{F6A0EBE5-82F3-471D-AB46-8FF17F7A1751}" presName="arrowAndChildren" presStyleCnt="0"/>
      <dgm:spPr/>
      <dgm:t>
        <a:bodyPr/>
        <a:lstStyle/>
        <a:p>
          <a:endParaRPr lang="en-US"/>
        </a:p>
      </dgm:t>
    </dgm:pt>
    <dgm:pt modelId="{F1992D49-26C0-4B48-A11F-AA97C1A8F2E9}" type="pres">
      <dgm:prSet presAssocID="{F6A0EBE5-82F3-471D-AB46-8FF17F7A1751}" presName="parentTextArrow" presStyleLbl="node1" presStyleIdx="2" presStyleCnt="3"/>
      <dgm:spPr/>
      <dgm:t>
        <a:bodyPr/>
        <a:lstStyle/>
        <a:p>
          <a:endParaRPr lang="en-GB"/>
        </a:p>
      </dgm:t>
    </dgm:pt>
  </dgm:ptLst>
  <dgm:cxnLst>
    <dgm:cxn modelId="{22F3422E-576C-4588-A45D-CEE433948E82}" type="presOf" srcId="{671594B5-5532-45D4-9FE1-11E74B2DEDA1}" destId="{D24AE253-BEAD-4267-ACA9-40C892FD1AE8}" srcOrd="0" destOrd="0" presId="urn:microsoft.com/office/officeart/2005/8/layout/process4"/>
    <dgm:cxn modelId="{F2ABA787-8C68-495D-84CB-8610F39BE4C9}" srcId="{23322373-E206-42A0-9C75-8454C6F6EC73}" destId="{671594B5-5532-45D4-9FE1-11E74B2DEDA1}" srcOrd="1" destOrd="0" parTransId="{33C742EA-12AB-4414-83E4-6A56545E59EF}" sibTransId="{2A5E5BF1-2787-482A-A4B7-5671FA50EED2}"/>
    <dgm:cxn modelId="{2E3F3B4A-2F4A-4F0C-9493-AE9E6BD00B89}" type="presOf" srcId="{9B958815-CC68-43E0-A27E-89FCE835A0F2}" destId="{B3185DF0-C4ED-4525-8B2D-8B820881E7FD}" srcOrd="0" destOrd="0" presId="urn:microsoft.com/office/officeart/2005/8/layout/process4"/>
    <dgm:cxn modelId="{B9BC7E12-BF2E-4CDE-A27F-D16A4FF251B0}" srcId="{23322373-E206-42A0-9C75-8454C6F6EC73}" destId="{9B958815-CC68-43E0-A27E-89FCE835A0F2}" srcOrd="2" destOrd="0" parTransId="{50583C88-CB6C-4A23-AE62-9B70A020CD97}" sibTransId="{EEECF92F-21D0-48C8-9C8E-3784C3355C6A}"/>
    <dgm:cxn modelId="{94A76DDB-8266-42FC-8056-EACF01F009FE}" type="presOf" srcId="{F6A0EBE5-82F3-471D-AB46-8FF17F7A1751}" destId="{F1992D49-26C0-4B48-A11F-AA97C1A8F2E9}" srcOrd="0" destOrd="0" presId="urn:microsoft.com/office/officeart/2005/8/layout/process4"/>
    <dgm:cxn modelId="{B9E054DE-CD79-400B-8101-DF24C1E3FA7F}" srcId="{23322373-E206-42A0-9C75-8454C6F6EC73}" destId="{F6A0EBE5-82F3-471D-AB46-8FF17F7A1751}" srcOrd="0" destOrd="0" parTransId="{BF89C017-B39B-44F5-B6BE-1FA3A26C3EBD}" sibTransId="{F35AC09F-D1A1-400F-9AF6-2EE69A500116}"/>
    <dgm:cxn modelId="{118C7569-9826-4454-A981-DD7ED674FEFA}" type="presOf" srcId="{23322373-E206-42A0-9C75-8454C6F6EC73}" destId="{F4D14383-78F6-4BF9-A79E-4C38B903E124}" srcOrd="0" destOrd="0" presId="urn:microsoft.com/office/officeart/2005/8/layout/process4"/>
    <dgm:cxn modelId="{FD3AFCC2-478A-46C1-8D3F-0A7A67DDA2EC}" type="presParOf" srcId="{F4D14383-78F6-4BF9-A79E-4C38B903E124}" destId="{F8F3E0D5-D364-42E5-9BDE-F14AA8C6018D}" srcOrd="0" destOrd="0" presId="urn:microsoft.com/office/officeart/2005/8/layout/process4"/>
    <dgm:cxn modelId="{0F917D7D-54D6-4267-95B4-A132723AA741}" type="presParOf" srcId="{F8F3E0D5-D364-42E5-9BDE-F14AA8C6018D}" destId="{B3185DF0-C4ED-4525-8B2D-8B820881E7FD}" srcOrd="0" destOrd="0" presId="urn:microsoft.com/office/officeart/2005/8/layout/process4"/>
    <dgm:cxn modelId="{0A16BBA5-4D54-4FBF-AF51-0704ECB141B3}" type="presParOf" srcId="{F4D14383-78F6-4BF9-A79E-4C38B903E124}" destId="{9D2D2A0D-0661-4F65-9ADB-734C01984C38}" srcOrd="1" destOrd="0" presId="urn:microsoft.com/office/officeart/2005/8/layout/process4"/>
    <dgm:cxn modelId="{A62B9E8A-F3A4-4C1E-9BD8-4F275BA0FFE9}" type="presParOf" srcId="{F4D14383-78F6-4BF9-A79E-4C38B903E124}" destId="{6E50EE68-6473-405E-A44E-172F431DA878}" srcOrd="2" destOrd="0" presId="urn:microsoft.com/office/officeart/2005/8/layout/process4"/>
    <dgm:cxn modelId="{14FE8FA2-B868-4A70-BC78-118603032340}" type="presParOf" srcId="{6E50EE68-6473-405E-A44E-172F431DA878}" destId="{D24AE253-BEAD-4267-ACA9-40C892FD1AE8}" srcOrd="0" destOrd="0" presId="urn:microsoft.com/office/officeart/2005/8/layout/process4"/>
    <dgm:cxn modelId="{6D215BEE-F648-431D-99BF-F5AA39BB75D8}" type="presParOf" srcId="{F4D14383-78F6-4BF9-A79E-4C38B903E124}" destId="{9F1FD43B-0690-4228-AE4C-2AE092E2F70D}" srcOrd="3" destOrd="0" presId="urn:microsoft.com/office/officeart/2005/8/layout/process4"/>
    <dgm:cxn modelId="{BF0DDE34-7E07-44A6-862A-A3974D421B83}" type="presParOf" srcId="{F4D14383-78F6-4BF9-A79E-4C38B903E124}" destId="{F7847D0D-E328-484F-A3DD-02EEEE4BE0AA}" srcOrd="4" destOrd="0" presId="urn:microsoft.com/office/officeart/2005/8/layout/process4"/>
    <dgm:cxn modelId="{8A7C0E36-AB85-41B4-90CD-AFF298B624C5}" type="presParOf" srcId="{F7847D0D-E328-484F-A3DD-02EEEE4BE0AA}" destId="{F1992D49-26C0-4B48-A11F-AA97C1A8F2E9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185DF0-C4ED-4525-8B2D-8B820881E7FD}">
      <dsp:nvSpPr>
        <dsp:cNvPr id="0" name=""/>
        <dsp:cNvSpPr/>
      </dsp:nvSpPr>
      <dsp:spPr>
        <a:xfrm>
          <a:off x="0" y="3060594"/>
          <a:ext cx="4228951" cy="100455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smtClean="0"/>
            <a:t>SOME: I can produce a fully realised product holder that looks aesthetically pleasing and has appropriate functionally.</a:t>
          </a:r>
          <a:endParaRPr lang="en-GB" sz="1700" kern="1200" dirty="0"/>
        </a:p>
      </dsp:txBody>
      <dsp:txXfrm>
        <a:off x="0" y="3060594"/>
        <a:ext cx="4228951" cy="1004555"/>
      </dsp:txXfrm>
    </dsp:sp>
    <dsp:sp modelId="{D24AE253-BEAD-4267-ACA9-40C892FD1AE8}">
      <dsp:nvSpPr>
        <dsp:cNvPr id="0" name=""/>
        <dsp:cNvSpPr/>
      </dsp:nvSpPr>
      <dsp:spPr>
        <a:xfrm rot="10800000">
          <a:off x="0" y="1530656"/>
          <a:ext cx="4228951" cy="1545006"/>
        </a:xfrm>
        <a:prstGeom prst="upArrowCallout">
          <a:avLst/>
        </a:prstGeom>
        <a:solidFill>
          <a:schemeClr val="accent4">
            <a:hueOff val="-5598875"/>
            <a:satOff val="2630"/>
            <a:lumOff val="98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smtClean="0"/>
            <a:t>COULD: I can generate sketches for a product holder and develop in CAD.</a:t>
          </a:r>
          <a:endParaRPr lang="en-GB" sz="1700" kern="1200" dirty="0"/>
        </a:p>
      </dsp:txBody>
      <dsp:txXfrm rot="10800000">
        <a:off x="0" y="1530656"/>
        <a:ext cx="4228951" cy="1003899"/>
      </dsp:txXfrm>
    </dsp:sp>
    <dsp:sp modelId="{F1992D49-26C0-4B48-A11F-AA97C1A8F2E9}">
      <dsp:nvSpPr>
        <dsp:cNvPr id="0" name=""/>
        <dsp:cNvSpPr/>
      </dsp:nvSpPr>
      <dsp:spPr>
        <a:xfrm rot="10800000">
          <a:off x="0" y="718"/>
          <a:ext cx="4228951" cy="1545006"/>
        </a:xfrm>
        <a:prstGeom prst="upArrowCallout">
          <a:avLst/>
        </a:prstGeom>
        <a:solidFill>
          <a:schemeClr val="accent4">
            <a:hueOff val="-11197750"/>
            <a:satOff val="5260"/>
            <a:lumOff val="195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smtClean="0"/>
            <a:t>SHOULD: I can generate one case holder and screen-shot.</a:t>
          </a:r>
          <a:endParaRPr lang="en-GB" sz="1700" kern="1200" dirty="0"/>
        </a:p>
      </dsp:txBody>
      <dsp:txXfrm rot="10800000">
        <a:off x="0" y="718"/>
        <a:ext cx="4228951" cy="10038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272349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582139" y="1"/>
            <a:ext cx="4272349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95AE6A-CECE-4BBB-9778-FBCB3582A707}" type="datetimeFigureOut">
              <a:rPr lang="en-GB" smtClean="0"/>
              <a:pPr/>
              <a:t>13/05/2020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6456324"/>
            <a:ext cx="4272349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582139" y="6456324"/>
            <a:ext cx="4272349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B0BCB7-6B44-4E5B-99D4-A6D1C5FB308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38785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272349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582139" y="1"/>
            <a:ext cx="4272349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FBDBA1-9B47-4977-AA56-B6A2F5E54892}" type="datetimeFigureOut">
              <a:rPr lang="en-GB" smtClean="0"/>
              <a:pPr/>
              <a:t>13/05/2020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62238" y="509588"/>
            <a:ext cx="4532312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85219" y="3228707"/>
            <a:ext cx="7886351" cy="3059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6456324"/>
            <a:ext cx="4272349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582139" y="6456324"/>
            <a:ext cx="4272349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437EE1-5C5C-4ED7-BFFF-7D62D4B8520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47815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37EE1-5C5C-4ED7-BFFF-7D62D4B8520E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92177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dirty="0" smtClean="0">
              <a:solidFill>
                <a:srgbClr val="000000"/>
              </a:solidFill>
              <a:latin typeface="+mn-lt"/>
              <a:cs typeface="Century Gothic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37EE1-5C5C-4ED7-BFFF-7D62D4B8520E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7694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dirty="0" smtClean="0">
              <a:solidFill>
                <a:srgbClr val="000000"/>
              </a:solidFill>
              <a:latin typeface="+mn-lt"/>
              <a:cs typeface="Century Gothic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37EE1-5C5C-4ED7-BFFF-7D62D4B8520E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7695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768859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94052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84116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60289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69927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29978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66677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57244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246158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43534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69090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44097-A280-4B61-B711-84C778976EB2}" type="datetimeFigureOut">
              <a:rPr lang="en-IE" smtClean="0"/>
              <a:pPr/>
              <a:t>13/05/2020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91FA30-3261-4DD7-8782-EB69AF166917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02303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v=BtRT4DZGW6o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0"/>
            <a:ext cx="9144000" cy="1366528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866775" algn="l"/>
              </a:tabLst>
            </a:pPr>
            <a:r>
              <a:rPr lang="en-GB" sz="2400" u="sng" dirty="0">
                <a:solidFill>
                  <a:schemeClr val="bg1"/>
                </a:solidFill>
              </a:rPr>
              <a:t>DO NOW TASK: </a:t>
            </a:r>
            <a:r>
              <a:rPr lang="en-GB" sz="2400" dirty="0">
                <a:solidFill>
                  <a:schemeClr val="bg1"/>
                </a:solidFill>
              </a:rPr>
              <a:t>Watch the video and think about how can you create an aesthetically pleasing </a:t>
            </a:r>
            <a:r>
              <a:rPr lang="en-GB" sz="2400" dirty="0" smtClean="0">
                <a:solidFill>
                  <a:schemeClr val="bg1"/>
                </a:solidFill>
              </a:rPr>
              <a:t>product </a:t>
            </a:r>
            <a:r>
              <a:rPr lang="en-GB" sz="2400" dirty="0">
                <a:solidFill>
                  <a:schemeClr val="bg1"/>
                </a:solidFill>
              </a:rPr>
              <a:t>holder that is </a:t>
            </a:r>
            <a:r>
              <a:rPr lang="en-GB" sz="2400" dirty="0" smtClean="0">
                <a:solidFill>
                  <a:schemeClr val="bg1"/>
                </a:solidFill>
              </a:rPr>
              <a:t>also </a:t>
            </a:r>
            <a:r>
              <a:rPr lang="en-GB" sz="2400" dirty="0">
                <a:solidFill>
                  <a:schemeClr val="bg1"/>
                </a:solidFill>
              </a:rPr>
              <a:t>functional?</a:t>
            </a:r>
            <a:r>
              <a:rPr lang="en-GB" sz="2400" u="sng" dirty="0">
                <a:solidFill>
                  <a:schemeClr val="bg1"/>
                </a:solidFill>
              </a:rPr>
              <a:t> </a:t>
            </a:r>
            <a:r>
              <a:rPr lang="en-GB" sz="2400" u="sng" dirty="0">
                <a:hlinkClick r:id="rId2"/>
              </a:rPr>
              <a:t>https://www.youtube.com/watch?v=BtRT4DZGW6o</a:t>
            </a:r>
            <a:endParaRPr lang="en-GB" sz="32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loud Callout 3"/>
          <p:cNvSpPr/>
          <p:nvPr/>
        </p:nvSpPr>
        <p:spPr>
          <a:xfrm>
            <a:off x="6586789" y="968991"/>
            <a:ext cx="2557211" cy="1112731"/>
          </a:xfrm>
          <a:prstGeom prst="cloudCallout">
            <a:avLst>
              <a:gd name="adj1" fmla="val 31364"/>
              <a:gd name="adj2" fmla="val 123705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/>
              <a:t>Aesthetics and Function</a:t>
            </a:r>
            <a:endParaRPr lang="en-GB" dirty="0"/>
          </a:p>
        </p:txBody>
      </p:sp>
      <p:pic>
        <p:nvPicPr>
          <p:cNvPr id="2" name="Picture 2" descr="3D design ToothBrush Holder | Tinkerca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6575" y="2222086"/>
            <a:ext cx="3084254" cy="1927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Raghu xbox controller holder | Tinkerca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318827"/>
            <a:ext cx="3176574" cy="1984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8" descr="can opener&quot; 3D Models to Print - yeggi - page 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8" name="AutoShape 10" descr="can opener&quot; 3D Models to Print - yeggi - page 4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036" name="Picture 12" descr="One-Handed Can Opener | Tinkerca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0829" y="3303639"/>
            <a:ext cx="2891074" cy="1806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592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554680"/>
              </p:ext>
            </p:extLst>
          </p:nvPr>
        </p:nvGraphicFramePr>
        <p:xfrm>
          <a:off x="196768" y="838070"/>
          <a:ext cx="4407505" cy="3435767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44075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22810">
                <a:tc>
                  <a:txBody>
                    <a:bodyPr/>
                    <a:lstStyle/>
                    <a:p>
                      <a:pPr algn="l"/>
                      <a:r>
                        <a:rPr lang="en-GB" sz="1600" dirty="0" smtClean="0">
                          <a:latin typeface="+mn-lt"/>
                          <a:cs typeface="Century Gothic"/>
                        </a:rPr>
                        <a:t>Learning Objective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21417">
                <a:tc>
                  <a:txBody>
                    <a:bodyPr/>
                    <a:lstStyle/>
                    <a:p>
                      <a:r>
                        <a:rPr lang="en-US" sz="1800" b="0" baseline="0" dirty="0" smtClean="0">
                          <a:solidFill>
                            <a:srgbClr val="000000"/>
                          </a:solidFill>
                          <a:latin typeface="+mn-lt"/>
                          <a:cs typeface="Century Gothic"/>
                        </a:rPr>
                        <a:t>By the end of the lesson I will: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800" b="0" baseline="0" dirty="0" smtClean="0">
                          <a:solidFill>
                            <a:srgbClr val="000000"/>
                          </a:solidFill>
                          <a:latin typeface="+mn-lt"/>
                          <a:cs typeface="Century Gothic"/>
                        </a:rPr>
                        <a:t>Be able to generate a CAD designed product holder.</a:t>
                      </a:r>
                      <a:endParaRPr lang="en-US" sz="1800" b="0" baseline="0" dirty="0" smtClean="0">
                        <a:solidFill>
                          <a:srgbClr val="000000"/>
                        </a:solidFill>
                        <a:latin typeface="+mn-lt"/>
                        <a:cs typeface="Century Gothic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45461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000000"/>
                          </a:solidFill>
                          <a:latin typeface="+mn-lt"/>
                          <a:cs typeface="Century Gothic"/>
                        </a:rPr>
                        <a:t>Key words</a:t>
                      </a:r>
                    </a:p>
                    <a:p>
                      <a:r>
                        <a:rPr lang="en-US" sz="1800" b="0" dirty="0" smtClean="0">
                          <a:solidFill>
                            <a:srgbClr val="000000"/>
                          </a:solidFill>
                          <a:latin typeface="+mn-lt"/>
                          <a:cs typeface="Century Gothic"/>
                        </a:rPr>
                        <a:t>Design Ideas, function,</a:t>
                      </a:r>
                      <a:r>
                        <a:rPr lang="en-US" sz="1800" b="0" baseline="0" dirty="0" smtClean="0">
                          <a:solidFill>
                            <a:srgbClr val="000000"/>
                          </a:solidFill>
                          <a:latin typeface="+mn-lt"/>
                          <a:cs typeface="Century Gothic"/>
                        </a:rPr>
                        <a:t> aesthetics, CAD, sketches, evaluate</a:t>
                      </a:r>
                      <a:endParaRPr lang="en-US" sz="1800" b="0" dirty="0" smtClean="0">
                        <a:solidFill>
                          <a:srgbClr val="000000"/>
                        </a:solidFill>
                        <a:latin typeface="+mn-lt"/>
                        <a:cs typeface="Century Gothic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200219996"/>
              </p:ext>
            </p:extLst>
          </p:nvPr>
        </p:nvGraphicFramePr>
        <p:xfrm>
          <a:off x="4711848" y="849854"/>
          <a:ext cx="4228951" cy="40658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ctangle 4"/>
          <p:cNvSpPr/>
          <p:nvPr/>
        </p:nvSpPr>
        <p:spPr>
          <a:xfrm>
            <a:off x="0" y="246575"/>
            <a:ext cx="9144000" cy="4310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4000" b="1" dirty="0" smtClean="0">
                <a:latin typeface="Century Gothic" panose="020B0502020202020204" pitchFamily="34" charset="0"/>
              </a:rPr>
              <a:t>CAD designed product </a:t>
            </a:r>
            <a:r>
              <a:rPr lang="en-GB" sz="4000" b="1" dirty="0">
                <a:latin typeface="Century Gothic" panose="020B0502020202020204" pitchFamily="34" charset="0"/>
              </a:rPr>
              <a:t>holder</a:t>
            </a:r>
          </a:p>
        </p:txBody>
      </p:sp>
    </p:spTree>
    <p:extLst>
      <p:ext uri="{BB962C8B-B14F-4D97-AF65-F5344CB8AC3E}">
        <p14:creationId xmlns:p14="http://schemas.microsoft.com/office/powerpoint/2010/main" val="1912131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3278954"/>
            <a:ext cx="2329835" cy="162734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866775" algn="l"/>
              </a:tabLst>
            </a:pPr>
            <a:r>
              <a:rPr lang="en-GB" sz="1400" dirty="0" smtClean="0">
                <a:solidFill>
                  <a:schemeClr val="tx1"/>
                </a:solidFill>
              </a:rPr>
              <a:t>EXTENSION </a:t>
            </a:r>
            <a:r>
              <a:rPr lang="en-GB" sz="1400" dirty="0">
                <a:solidFill>
                  <a:schemeClr val="tx1"/>
                </a:solidFill>
              </a:rPr>
              <a:t>– Screen-shots of your </a:t>
            </a:r>
            <a:r>
              <a:rPr lang="en-GB" sz="1400" dirty="0" smtClean="0">
                <a:solidFill>
                  <a:schemeClr val="tx1"/>
                </a:solidFill>
              </a:rPr>
              <a:t>product </a:t>
            </a:r>
            <a:r>
              <a:rPr lang="en-GB" sz="1400" dirty="0">
                <a:solidFill>
                  <a:schemeClr val="tx1"/>
                </a:solidFill>
              </a:rPr>
              <a:t>holder at different stages showing </a:t>
            </a:r>
            <a:r>
              <a:rPr lang="en-GB" sz="1400" dirty="0" smtClean="0">
                <a:solidFill>
                  <a:schemeClr val="tx1"/>
                </a:solidFill>
              </a:rPr>
              <a:t>4-6 </a:t>
            </a:r>
            <a:r>
              <a:rPr lang="en-GB" sz="1400" dirty="0">
                <a:solidFill>
                  <a:schemeClr val="tx1"/>
                </a:solidFill>
              </a:rPr>
              <a:t>angles.  Annotate using ACCESS FM guidelines.</a:t>
            </a:r>
            <a:endParaRPr lang="en-GB" sz="1400" dirty="0">
              <a:solidFill>
                <a:schemeClr val="tx1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679" name="AutoShape 7" descr="https://chasing42.files.wordpress.com/2012/06/sweaty-runner.jpeg?w=538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0" y="832819"/>
            <a:ext cx="2329835" cy="229096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866775" algn="l"/>
              </a:tabLst>
            </a:pPr>
            <a:endParaRPr lang="en-US" sz="1000" b="1" dirty="0" smtClean="0">
              <a:solidFill>
                <a:schemeClr val="bg1"/>
              </a:solidFill>
              <a:cs typeface="Century Gothic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866775" algn="l"/>
              </a:tabLst>
            </a:pPr>
            <a:r>
              <a:rPr lang="en-GB" sz="1100" dirty="0" smtClean="0"/>
              <a:t>TASKS </a:t>
            </a:r>
            <a:r>
              <a:rPr lang="en-GB" sz="1100" dirty="0"/>
              <a:t>– Students to design </a:t>
            </a:r>
            <a:r>
              <a:rPr lang="en-GB" sz="1100" dirty="0" smtClean="0"/>
              <a:t>a product holder for the final design.  </a:t>
            </a: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866775" algn="l"/>
              </a:tabLst>
            </a:pPr>
            <a:r>
              <a:rPr lang="en-GB" sz="1100" dirty="0"/>
              <a:t>-</a:t>
            </a:r>
            <a:r>
              <a:rPr lang="en-GB" sz="1100" dirty="0" smtClean="0"/>
              <a:t>You </a:t>
            </a:r>
            <a:r>
              <a:rPr lang="en-GB" sz="1100" dirty="0"/>
              <a:t>should all have a tinker-cad login from using it during GCSE DT.  </a:t>
            </a:r>
            <a:endParaRPr lang="en-GB" sz="1100" dirty="0" smtClean="0"/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866775" algn="l"/>
              </a:tabLst>
            </a:pPr>
            <a:r>
              <a:rPr lang="en-GB" sz="1100" dirty="0"/>
              <a:t>-</a:t>
            </a:r>
            <a:r>
              <a:rPr lang="en-GB" sz="1100" dirty="0" smtClean="0"/>
              <a:t>You </a:t>
            </a:r>
            <a:r>
              <a:rPr lang="en-GB" sz="1100" dirty="0"/>
              <a:t>are to screen-shot and evidence your work.</a:t>
            </a: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866775" algn="l"/>
              </a:tabLst>
            </a:pPr>
            <a:r>
              <a:rPr lang="en-GB" sz="1100" dirty="0"/>
              <a:t>-</a:t>
            </a:r>
            <a:r>
              <a:rPr lang="en-GB" sz="1100" dirty="0" smtClean="0"/>
              <a:t>Sketch out your design ideas </a:t>
            </a:r>
            <a:r>
              <a:rPr lang="en-GB" sz="1100" dirty="0"/>
              <a:t>onto paper first using all the skills you have learnt from the previous lessons.</a:t>
            </a:r>
            <a:endParaRPr lang="en-GB" sz="11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100" b="1" dirty="0" smtClean="0">
                <a:solidFill>
                  <a:schemeClr val="bg1"/>
                </a:solidFill>
                <a:cs typeface="Century Gothic"/>
              </a:rPr>
              <a:t> </a:t>
            </a:r>
            <a:endParaRPr lang="en-US" sz="1100" dirty="0">
              <a:solidFill>
                <a:schemeClr val="bg1"/>
              </a:solidFill>
              <a:cs typeface="Century Gothic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46575"/>
            <a:ext cx="9144000" cy="4310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4000" b="1" dirty="0" smtClean="0">
                <a:latin typeface="Century Gothic" panose="020B0502020202020204" pitchFamily="34" charset="0"/>
              </a:rPr>
              <a:t>CAD </a:t>
            </a:r>
            <a:r>
              <a:rPr lang="en-GB" sz="4000" b="1" dirty="0">
                <a:latin typeface="Century Gothic" panose="020B0502020202020204" pitchFamily="34" charset="0"/>
              </a:rPr>
              <a:t>designed </a:t>
            </a:r>
            <a:r>
              <a:rPr lang="en-GB" sz="4000" b="1" dirty="0" smtClean="0">
                <a:latin typeface="Century Gothic" panose="020B0502020202020204" pitchFamily="34" charset="0"/>
              </a:rPr>
              <a:t>product </a:t>
            </a:r>
            <a:r>
              <a:rPr lang="en-GB" sz="4000" b="1" dirty="0">
                <a:latin typeface="Century Gothic" panose="020B0502020202020204" pitchFamily="34" charset="0"/>
              </a:rPr>
              <a:t>holder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1258" t="18685" r="46401" b="18629"/>
          <a:stretch/>
        </p:blipFill>
        <p:spPr>
          <a:xfrm>
            <a:off x="2579428" y="800100"/>
            <a:ext cx="2715903" cy="18287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1014" t="18948" r="46120" b="19485"/>
          <a:stretch/>
        </p:blipFill>
        <p:spPr>
          <a:xfrm flipH="1">
            <a:off x="2579428" y="2975212"/>
            <a:ext cx="2721429" cy="178188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/>
          <a:srcRect l="911" t="15963" r="46119" b="29932"/>
          <a:stretch/>
        </p:blipFill>
        <p:spPr>
          <a:xfrm>
            <a:off x="5544924" y="1958228"/>
            <a:ext cx="3138985" cy="1802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52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4367606"/>
            <a:ext cx="9144000" cy="77589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rgbClr val="000000"/>
              </a:solidFill>
              <a:cs typeface="Century Gothic"/>
            </a:endParaRPr>
          </a:p>
        </p:txBody>
      </p:sp>
      <p:sp>
        <p:nvSpPr>
          <p:cNvPr id="28679" name="AutoShape 7" descr="https://chasing42.files.wordpress.com/2012/06/sweaty-runner.jpeg?w=538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8681" name="AutoShape 9" descr="https://chasing42.files.wordpress.com/2012/06/sweaty-runner.jpeg?w=538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0" y="5250"/>
            <a:ext cx="9144000" cy="4310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4000" b="1" dirty="0" smtClean="0">
                <a:latin typeface="Century Gothic" panose="020B0502020202020204" pitchFamily="34" charset="0"/>
              </a:rPr>
              <a:t>Project Evaluation </a:t>
            </a:r>
            <a:endParaRPr lang="en-GB" sz="4000" b="1" dirty="0">
              <a:latin typeface="Century Gothic" panose="020B0502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578099"/>
            <a:ext cx="9144000" cy="4799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866775" algn="l"/>
              </a:tabLst>
            </a:pPr>
            <a:r>
              <a:rPr lang="en-GB" sz="2000" b="1" u="sng" dirty="0"/>
              <a:t>Evaluation: I would like you to evaluate the re-design project as a whole.</a:t>
            </a: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866775" algn="l"/>
              </a:tabLst>
            </a:pPr>
            <a:r>
              <a:rPr lang="en-GB" sz="1600" dirty="0" smtClean="0"/>
              <a:t>-What have you learnt? How has this helped your design skills get better?</a:t>
            </a: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866775" algn="l"/>
              </a:tabLst>
            </a:pPr>
            <a:r>
              <a:rPr lang="en-GB" sz="1600" dirty="0"/>
              <a:t>-Do the products you have re-designed match the TMG groups? How? Would the products work effectively with that client?</a:t>
            </a:r>
            <a:endParaRPr lang="en-GB" sz="1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tabLst>
                <a:tab pos="866775" algn="l"/>
              </a:tabLst>
            </a:pPr>
            <a:r>
              <a:rPr lang="en-GB" sz="1600" dirty="0" smtClean="0"/>
              <a:t>-Do you feel you have changed/improved the design of an existing product that you have? What could you do to improve so that you adapt to A Level DT quickly? </a:t>
            </a:r>
          </a:p>
          <a:p>
            <a:pPr lvl="0">
              <a:lnSpc>
                <a:spcPct val="115000"/>
              </a:lnSpc>
              <a:spcAft>
                <a:spcPts val="1000"/>
              </a:spcAft>
              <a:tabLst>
                <a:tab pos="866775" algn="l"/>
              </a:tabLst>
            </a:pPr>
            <a:r>
              <a:rPr lang="en-GB" sz="1600" dirty="0" smtClean="0"/>
              <a:t>-Do you think that you need to do more transition work over the summer vacation?</a:t>
            </a: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866775" algn="l"/>
              </a:tabLst>
            </a:pPr>
            <a:r>
              <a:rPr lang="en-GB" sz="1600" dirty="0" smtClean="0"/>
              <a:t>ow? Why?</a:t>
            </a:r>
            <a:endParaRPr lang="en-GB" sz="1600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tabLst>
                <a:tab pos="866775" algn="l"/>
              </a:tabLst>
            </a:pPr>
            <a:r>
              <a:rPr lang="en-GB" altLang="en-US" sz="1600" dirty="0" smtClean="0">
                <a:ea typeface="Times New Roman" panose="02020603050405020304" pitchFamily="18" charset="0"/>
                <a:cs typeface="Calibri" panose="020F0502020204030204" pitchFamily="34" charset="0"/>
              </a:rPr>
              <a:t>-How could this project be better? What else do you think you could learn to better equip you for the A Level course?</a:t>
            </a:r>
            <a:r>
              <a:rPr lang="en-GB" altLang="en-US" sz="1600" dirty="0" smtClean="0"/>
              <a:t> </a:t>
            </a:r>
          </a:p>
          <a:p>
            <a:pPr lvl="0">
              <a:lnSpc>
                <a:spcPct val="115000"/>
              </a:lnSpc>
              <a:spcAft>
                <a:spcPts val="1000"/>
              </a:spcAft>
              <a:tabLst>
                <a:tab pos="866775" algn="l"/>
              </a:tabLst>
            </a:pPr>
            <a:r>
              <a:rPr lang="en-GB" altLang="en-US" sz="2000" b="1" u="sng" dirty="0" smtClean="0"/>
              <a:t>Please answer all questions in full sentences and submit to SMHW or email me.</a:t>
            </a: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866775" algn="l"/>
              </a:tabLst>
            </a:pPr>
            <a:endParaRPr lang="en-GB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0527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16684</TotalTime>
  <Words>352</Words>
  <Application>Microsoft Office PowerPoint</Application>
  <PresentationFormat>On-screen Show (16:9)</PresentationFormat>
  <Paragraphs>31</Paragraphs>
  <Slides>4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Philip Jones</dc:creator>
  <cp:lastModifiedBy>teacher</cp:lastModifiedBy>
  <cp:revision>886</cp:revision>
  <cp:lastPrinted>2018-01-23T08:55:56Z</cp:lastPrinted>
  <dcterms:created xsi:type="dcterms:W3CDTF">2014-12-03T21:52:19Z</dcterms:created>
  <dcterms:modified xsi:type="dcterms:W3CDTF">2020-05-13T13:47:33Z</dcterms:modified>
</cp:coreProperties>
</file>